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267" r:id="rId2"/>
    <p:sldId id="257" r:id="rId3"/>
    <p:sldId id="268" r:id="rId4"/>
    <p:sldId id="296" r:id="rId5"/>
    <p:sldId id="260" r:id="rId6"/>
    <p:sldId id="284" r:id="rId7"/>
    <p:sldId id="288" r:id="rId8"/>
    <p:sldId id="269" r:id="rId9"/>
    <p:sldId id="300" r:id="rId10"/>
    <p:sldId id="299" r:id="rId11"/>
    <p:sldId id="277" r:id="rId12"/>
    <p:sldId id="301" r:id="rId13"/>
    <p:sldId id="280" r:id="rId14"/>
    <p:sldId id="289" r:id="rId15"/>
    <p:sldId id="271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6" roundtripDataSignature="AMtx7mjmFT/CNmpYGxssKZFb3nddrYAIV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456"/>
    <p:restoredTop sz="94915"/>
  </p:normalViewPr>
  <p:slideViewPr>
    <p:cSldViewPr snapToGrid="0">
      <p:cViewPr varScale="1">
        <p:scale>
          <a:sx n="69" d="100"/>
          <a:sy n="69" d="100"/>
        </p:scale>
        <p:origin x="224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36" Type="http://customschemas.google.com/relationships/presentationmetadata" Target="metadata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2" name="Google Shape;102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2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I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2745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008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I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485014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54166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en-I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10236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I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4941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1363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81406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5430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IN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87524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0791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5634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1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28" name="Google Shape;28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2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2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12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2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3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5" name="Google Shape;45;p13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body" idx="1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5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457200" tIns="457200" rIns="0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alibri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2000"/>
              <a:buFont typeface="Calibri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0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title"/>
          </p:nvPr>
        </p:nvSpPr>
        <p:spPr>
          <a:xfrm rot="5400000">
            <a:off x="7160640" y="1979039"/>
            <a:ext cx="5757421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0"/>
          <p:cNvSpPr txBox="1">
            <a:spLocks noGrp="1"/>
          </p:cNvSpPr>
          <p:nvPr>
            <p:ph type="body" idx="1"/>
          </p:nvPr>
        </p:nvSpPr>
        <p:spPr>
          <a:xfrm rot="5400000">
            <a:off x="1826639" y="-573661"/>
            <a:ext cx="5757422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9"/>
          <p:cNvSpPr/>
          <p:nvPr/>
        </p:nvSpPr>
        <p:spPr>
          <a:xfrm>
            <a:off x="0" y="6334316"/>
            <a:ext cx="12192000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16" name="Google Shape;16;p9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yladiesams/bootcamp-bringing-ML-models-into-production-intermediary-jun-aug2021/blob/master/bootcamp/lesson2/lesson1_tasks.md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0B3C2-EA9F-694A-A000-E38F7100C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610" y="5408356"/>
            <a:ext cx="10113264" cy="822960"/>
          </a:xfrm>
        </p:spPr>
        <p:txBody>
          <a:bodyPr/>
          <a:lstStyle/>
          <a:p>
            <a:r>
              <a:rPr lang="en-NL" dirty="0"/>
              <a:t>Alyona Galyeva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CEB798-78DB-864F-B85A-88FFC241CBD7}"/>
              </a:ext>
            </a:extLst>
          </p:cNvPr>
          <p:cNvSpPr txBox="1"/>
          <p:nvPr/>
        </p:nvSpPr>
        <p:spPr>
          <a:xfrm>
            <a:off x="767343" y="490194"/>
            <a:ext cx="9922654" cy="3835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Bootcamp </a:t>
            </a:r>
          </a:p>
          <a:p>
            <a:r>
              <a:rPr lang="en-GB" sz="6000" b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Bringing ML Models </a:t>
            </a:r>
          </a:p>
          <a:p>
            <a:r>
              <a:rPr lang="en-GB" sz="6000" b="1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into Production </a:t>
            </a:r>
          </a:p>
          <a:p>
            <a:r>
              <a:rPr lang="en-GB" sz="6000" dirty="0">
                <a:solidFill>
                  <a:schemeClr val="bg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Lesson 2: Batch</a:t>
            </a:r>
            <a:endParaRPr lang="en-NL" sz="6000" dirty="0">
              <a:solidFill>
                <a:schemeClr val="bg2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Google Shape;143;p7">
            <a:extLst>
              <a:ext uri="{FF2B5EF4-FFF2-40B4-BE49-F238E27FC236}">
                <a16:creationId xmlns:a16="http://schemas.microsoft.com/office/drawing/2014/main" id="{1426AD14-9160-D74B-9061-1E9FD695717E}"/>
              </a:ext>
            </a:extLst>
          </p:cNvPr>
          <p:cNvPicPr preferRelativeResize="0"/>
          <p:nvPr/>
        </p:nvPicPr>
        <p:blipFill>
          <a:blip r:embed="rId2"/>
          <a:srcRect/>
          <a:stretch/>
        </p:blipFill>
        <p:spPr>
          <a:xfrm>
            <a:off x="6485132" y="3246997"/>
            <a:ext cx="3100550" cy="145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09296B-4F27-D849-9880-128BAB54F7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952676" y="3203138"/>
            <a:ext cx="2044395" cy="13142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BB8C1B-CC48-CE4F-8C98-FBF2B9A1788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654919" y="420008"/>
            <a:ext cx="2595513" cy="259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22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lvl="0" algn="ctr">
              <a:spcBef>
                <a:spcPts val="1400"/>
              </a:spcBef>
              <a:buClr>
                <a:schemeClr val="accent2"/>
              </a:buClr>
              <a:buSzPts val="3000"/>
            </a:pPr>
            <a:r>
              <a:rPr lang="en-IN" dirty="0">
                <a:solidFill>
                  <a:schemeClr val="accent2"/>
                </a:solidFill>
              </a:rPr>
              <a:t>Steps</a:t>
            </a:r>
          </a:p>
        </p:txBody>
      </p:sp>
      <p:sp>
        <p:nvSpPr>
          <p:cNvPr id="127" name="Google Shape;127;p5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Prerequisites</a:t>
            </a:r>
          </a:p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Data preparations (EDA, Dataset registration)</a:t>
            </a:r>
          </a:p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Model training (Train models locally with logging experiments to the cloud by using train set for validation as well)</a:t>
            </a:r>
          </a:p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Model evaluation and registration (exercise register another model)</a:t>
            </a:r>
          </a:p>
        </p:txBody>
      </p:sp>
    </p:spTree>
    <p:extLst>
      <p:ext uri="{BB962C8B-B14F-4D97-AF65-F5344CB8AC3E}">
        <p14:creationId xmlns:p14="http://schemas.microsoft.com/office/powerpoint/2010/main" val="2375281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075C84-6AAB-E043-89E6-784D1231C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3382" y="5361359"/>
            <a:ext cx="10113264" cy="822960"/>
          </a:xfrm>
        </p:spPr>
        <p:txBody>
          <a:bodyPr wrap="square" anchor="b">
            <a:normAutofit/>
          </a:bodyPr>
          <a:lstStyle/>
          <a:p>
            <a:pPr algn="ctr">
              <a:spcBef>
                <a:spcPts val="1400"/>
              </a:spcBef>
              <a:buClr>
                <a:schemeClr val="accent2"/>
              </a:buClr>
              <a:buSzPts val="3000"/>
            </a:pPr>
            <a:r>
              <a:rPr lang="en-IN" dirty="0"/>
              <a:t>Batch inference on Azure</a:t>
            </a:r>
          </a:p>
        </p:txBody>
      </p:sp>
      <p:pic>
        <p:nvPicPr>
          <p:cNvPr id="6" name="Picture 5" descr="Computer script on a screen">
            <a:extLst>
              <a:ext uri="{FF2B5EF4-FFF2-40B4-BE49-F238E27FC236}">
                <a16:creationId xmlns:a16="http://schemas.microsoft.com/office/drawing/2014/main" id="{1BE0A0B6-307C-4491-9AEF-0FB60177C8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918" b="21687"/>
          <a:stretch/>
        </p:blipFill>
        <p:spPr>
          <a:xfrm>
            <a:off x="15" y="10"/>
            <a:ext cx="12191985" cy="49150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77558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lvl="0" algn="ctr">
              <a:spcBef>
                <a:spcPts val="1400"/>
              </a:spcBef>
              <a:buClr>
                <a:schemeClr val="accent2"/>
              </a:buClr>
              <a:buSzPts val="3000"/>
            </a:pPr>
            <a:r>
              <a:rPr lang="en-IN" dirty="0">
                <a:solidFill>
                  <a:schemeClr val="accent2"/>
                </a:solidFill>
              </a:rPr>
              <a:t>Steps </a:t>
            </a:r>
          </a:p>
        </p:txBody>
      </p:sp>
      <p:sp>
        <p:nvSpPr>
          <p:cNvPr id="127" name="Google Shape;127;p5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Scoring script</a:t>
            </a:r>
          </a:p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 err="1">
                <a:solidFill>
                  <a:schemeClr val="tx1"/>
                </a:solidFill>
              </a:rPr>
              <a:t>conda.yml</a:t>
            </a:r>
            <a:r>
              <a:rPr lang="en-GB" dirty="0">
                <a:solidFill>
                  <a:schemeClr val="tx1"/>
                </a:solidFill>
              </a:rPr>
              <a:t> for inference</a:t>
            </a:r>
          </a:p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Setup AML compute (Attach cluster, start cluster, stop cluster // python or </a:t>
            </a:r>
            <a:r>
              <a:rPr lang="en-GB" dirty="0" err="1">
                <a:solidFill>
                  <a:schemeClr val="tx1"/>
                </a:solidFill>
              </a:rPr>
              <a:t>az</a:t>
            </a:r>
            <a:r>
              <a:rPr lang="en-GB" dirty="0">
                <a:solidFill>
                  <a:schemeClr val="tx1"/>
                </a:solidFill>
              </a:rPr>
              <a:t> // )</a:t>
            </a:r>
          </a:p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Setup Azure Machine Learning Pipeline (Set up azure pipeline to run inference in python or </a:t>
            </a:r>
            <a:r>
              <a:rPr lang="en-GB" dirty="0" err="1">
                <a:solidFill>
                  <a:schemeClr val="tx1"/>
                </a:solidFill>
              </a:rPr>
              <a:t>yaml</a:t>
            </a:r>
            <a:r>
              <a:rPr lang="en-GB" dirty="0">
                <a:solidFill>
                  <a:schemeClr val="tx1"/>
                </a:solidFill>
              </a:rPr>
              <a:t> ??? Schedule pipeline python or </a:t>
            </a:r>
            <a:r>
              <a:rPr lang="en-GB" dirty="0" err="1">
                <a:solidFill>
                  <a:schemeClr val="tx1"/>
                </a:solidFill>
              </a:rPr>
              <a:t>yaml</a:t>
            </a:r>
            <a:r>
              <a:rPr lang="en-GB" dirty="0">
                <a:solidFill>
                  <a:schemeClr val="tx1"/>
                </a:solidFill>
              </a:rPr>
              <a:t>??? (schedule for another time) )</a:t>
            </a:r>
          </a:p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Home assignment – register and deploy as batch inference another model from the list – follow all deployment setup steps starting from train model locally</a:t>
            </a:r>
          </a:p>
        </p:txBody>
      </p:sp>
    </p:spTree>
    <p:extLst>
      <p:ext uri="{BB962C8B-B14F-4D97-AF65-F5344CB8AC3E}">
        <p14:creationId xmlns:p14="http://schemas.microsoft.com/office/powerpoint/2010/main" val="1929965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075C84-6AAB-E043-89E6-784D1231C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368" y="5344428"/>
            <a:ext cx="10113264" cy="822960"/>
          </a:xfrm>
        </p:spPr>
        <p:txBody>
          <a:bodyPr wrap="square" anchor="b">
            <a:normAutofit/>
          </a:bodyPr>
          <a:lstStyle/>
          <a:p>
            <a:pPr algn="ctr">
              <a:spcBef>
                <a:spcPts val="1400"/>
              </a:spcBef>
              <a:buClr>
                <a:schemeClr val="accent2"/>
              </a:buClr>
              <a:buSzPts val="3000"/>
            </a:pPr>
            <a:r>
              <a:rPr lang="en-IN" dirty="0"/>
              <a:t>Exercises &amp; Home assignment</a:t>
            </a:r>
          </a:p>
        </p:txBody>
      </p:sp>
      <p:pic>
        <p:nvPicPr>
          <p:cNvPr id="12" name="Picture 5" descr="Keys to a home">
            <a:extLst>
              <a:ext uri="{FF2B5EF4-FFF2-40B4-BE49-F238E27FC236}">
                <a16:creationId xmlns:a16="http://schemas.microsoft.com/office/drawing/2014/main" id="{787488DB-0465-42AA-A16D-EDD8E89863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698" b="16907"/>
          <a:stretch/>
        </p:blipFill>
        <p:spPr>
          <a:xfrm>
            <a:off x="15" y="10"/>
            <a:ext cx="12191985" cy="49150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25004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BCBFBE-EDE3-AC4E-B1A2-F295644676B2}"/>
              </a:ext>
            </a:extLst>
          </p:cNvPr>
          <p:cNvSpPr txBox="1"/>
          <p:nvPr/>
        </p:nvSpPr>
        <p:spPr>
          <a:xfrm>
            <a:off x="1052363" y="2964581"/>
            <a:ext cx="10087274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https://github.com/pyladiesams/bootcamp-bringing-ML-models-into-production-intermediary-jun-aug2021/blob/master/bootcamp/lesson2/lesson2_tasks.md</a:t>
            </a:r>
            <a:endParaRPr lang="en-GB" sz="2400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NL" dirty="0"/>
          </a:p>
        </p:txBody>
      </p:sp>
      <p:sp>
        <p:nvSpPr>
          <p:cNvPr id="8" name="Google Shape;126;p5">
            <a:extLst>
              <a:ext uri="{FF2B5EF4-FFF2-40B4-BE49-F238E27FC236}">
                <a16:creationId xmlns:a16="http://schemas.microsoft.com/office/drawing/2014/main" id="{D2D8BCFC-FCA2-314D-8990-7EB99152B5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64655" y="195162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lvl="0" algn="ctr">
              <a:spcBef>
                <a:spcPts val="1400"/>
              </a:spcBef>
              <a:buClr>
                <a:schemeClr val="accent2"/>
              </a:buClr>
              <a:buSzPts val="3000"/>
            </a:pPr>
            <a:r>
              <a:rPr lang="en-IN" dirty="0">
                <a:solidFill>
                  <a:schemeClr val="accent2"/>
                </a:solidFill>
              </a:rPr>
              <a:t>Exercises &amp; Home assignment – Lesson 2</a:t>
            </a:r>
          </a:p>
        </p:txBody>
      </p:sp>
    </p:spTree>
    <p:extLst>
      <p:ext uri="{BB962C8B-B14F-4D97-AF65-F5344CB8AC3E}">
        <p14:creationId xmlns:p14="http://schemas.microsoft.com/office/powerpoint/2010/main" val="3748681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075C84-6AAB-E043-89E6-784D1231C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367" y="5315732"/>
            <a:ext cx="10113264" cy="822960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</a:t>
            </a:r>
            <a:r>
              <a:rPr lang="en-NL" dirty="0">
                <a:solidFill>
                  <a:schemeClr val="tx2">
                    <a:lumMod val="40000"/>
                    <a:lumOff val="60000"/>
                  </a:schemeClr>
                </a:solidFill>
              </a:rPr>
              <a:t>rint(</a:t>
            </a:r>
            <a:r>
              <a:rPr lang="en-NL" dirty="0">
                <a:solidFill>
                  <a:srgbClr val="0070C0"/>
                </a:solidFill>
              </a:rPr>
              <a:t>f</a:t>
            </a:r>
            <a:r>
              <a:rPr lang="en-NL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“</a:t>
            </a:r>
            <a:r>
              <a:rPr lang="en-NL" dirty="0">
                <a:solidFill>
                  <a:srgbClr val="0070C0"/>
                </a:solidFill>
              </a:rPr>
              <a:t>{</a:t>
            </a:r>
            <a:r>
              <a:rPr lang="en-NL" dirty="0">
                <a:solidFill>
                  <a:schemeClr val="bg1"/>
                </a:solidFill>
              </a:rPr>
              <a:t>user_name</a:t>
            </a:r>
            <a:r>
              <a:rPr lang="en-NL" dirty="0">
                <a:solidFill>
                  <a:srgbClr val="0070C0"/>
                </a:solidFill>
              </a:rPr>
              <a:t>}</a:t>
            </a:r>
            <a:r>
              <a:rPr lang="en-NL" dirty="0"/>
              <a:t> </a:t>
            </a:r>
            <a:r>
              <a:rPr lang="en-NL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thanks for watching”</a:t>
            </a:r>
            <a:r>
              <a:rPr lang="en-NL" dirty="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</a:p>
        </p:txBody>
      </p:sp>
      <p:pic>
        <p:nvPicPr>
          <p:cNvPr id="7" name="Google Shape;143;p7">
            <a:extLst>
              <a:ext uri="{FF2B5EF4-FFF2-40B4-BE49-F238E27FC236}">
                <a16:creationId xmlns:a16="http://schemas.microsoft.com/office/drawing/2014/main" id="{C798C8B5-51E1-F844-9749-D1AC029B5CC0}"/>
              </a:ext>
            </a:extLst>
          </p:cNvPr>
          <p:cNvPicPr preferRelativeResize="0"/>
          <p:nvPr/>
        </p:nvPicPr>
        <p:blipFill>
          <a:blip r:embed="rId3"/>
          <a:srcRect/>
          <a:stretch/>
        </p:blipFill>
        <p:spPr>
          <a:xfrm>
            <a:off x="1962020" y="414475"/>
            <a:ext cx="8267959" cy="38772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0987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"/>
          <p:cNvSpPr txBox="1">
            <a:spLocks noGrp="1"/>
          </p:cNvSpPr>
          <p:nvPr>
            <p:ph type="title"/>
          </p:nvPr>
        </p:nvSpPr>
        <p:spPr>
          <a:xfrm>
            <a:off x="1038349" y="1446976"/>
            <a:ext cx="3200400" cy="22860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IN" sz="4400" dirty="0"/>
              <a:t>Agenda</a:t>
            </a:r>
            <a:endParaRPr lang="en-NL" sz="4400" dirty="0"/>
          </a:p>
        </p:txBody>
      </p:sp>
      <p:sp>
        <p:nvSpPr>
          <p:cNvPr id="105" name="Google Shape;105;p2"/>
          <p:cNvSpPr txBox="1">
            <a:spLocks noGrp="1"/>
          </p:cNvSpPr>
          <p:nvPr>
            <p:ph type="body" idx="1"/>
          </p:nvPr>
        </p:nvSpPr>
        <p:spPr>
          <a:xfrm>
            <a:off x="4556502" y="2009677"/>
            <a:ext cx="6492240" cy="2838646"/>
          </a:xfrm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355600" indent="-419100">
              <a:spcBef>
                <a:spcPts val="1400"/>
              </a:spcBef>
              <a:buClr>
                <a:schemeClr val="accent2"/>
              </a:buClr>
              <a:buSzPts val="3000"/>
              <a:buFont typeface="Courier New"/>
              <a:buChar char="o"/>
            </a:pPr>
            <a:r>
              <a:rPr lang="en-IN" sz="3600" dirty="0"/>
              <a:t>Recap</a:t>
            </a:r>
          </a:p>
          <a:p>
            <a:pPr marL="355600" indent="-419100">
              <a:spcBef>
                <a:spcPts val="1400"/>
              </a:spcBef>
              <a:buClr>
                <a:schemeClr val="accent2"/>
              </a:buClr>
              <a:buSzPts val="3000"/>
              <a:buFont typeface="Courier New"/>
              <a:buChar char="o"/>
            </a:pPr>
            <a:r>
              <a:rPr lang="en-IN" sz="3600" dirty="0"/>
              <a:t>Deployment setup</a:t>
            </a:r>
          </a:p>
          <a:p>
            <a:pPr marL="355600" indent="-419100">
              <a:spcBef>
                <a:spcPts val="1400"/>
              </a:spcBef>
              <a:buClr>
                <a:schemeClr val="accent2"/>
              </a:buClr>
              <a:buSzPts val="3000"/>
              <a:buFont typeface="Courier New"/>
              <a:buChar char="o"/>
            </a:pPr>
            <a:r>
              <a:rPr lang="en-IN" sz="3600" dirty="0"/>
              <a:t>Batch inference on Azure</a:t>
            </a:r>
          </a:p>
          <a:p>
            <a:pPr marL="355600" indent="-419100">
              <a:spcBef>
                <a:spcPts val="1400"/>
              </a:spcBef>
              <a:buClr>
                <a:schemeClr val="accent2"/>
              </a:buClr>
              <a:buSzPts val="3000"/>
              <a:buFont typeface="Courier New"/>
              <a:buChar char="o"/>
            </a:pPr>
            <a:r>
              <a:rPr lang="en-IN" sz="3600" dirty="0"/>
              <a:t>Exercises &amp; Home assignment</a:t>
            </a:r>
            <a:endParaRPr lang="en-IN" dirty="0"/>
          </a:p>
          <a:p>
            <a:pPr marL="355600" lvl="0" indent="-419100">
              <a:spcBef>
                <a:spcPts val="1400"/>
              </a:spcBef>
              <a:buClr>
                <a:schemeClr val="accent2"/>
              </a:buClr>
              <a:buSzPts val="3000"/>
              <a:buFont typeface="Courier New"/>
              <a:buChar char="o"/>
            </a:pPr>
            <a:endParaRPr lang="en-IN" dirty="0"/>
          </a:p>
          <a:p>
            <a:pPr marL="91440" lvl="0" indent="0" rtl="0">
              <a:spcBef>
                <a:spcPts val="1400"/>
              </a:spcBef>
              <a:spcAft>
                <a:spcPts val="0"/>
              </a:spcAft>
              <a:buSzPts val="2000"/>
              <a:buNone/>
            </a:pP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075C84-6AAB-E043-89E6-784D1231C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367" y="5359132"/>
            <a:ext cx="10113264" cy="822960"/>
          </a:xfrm>
        </p:spPr>
        <p:txBody>
          <a:bodyPr/>
          <a:lstStyle/>
          <a:p>
            <a:pPr algn="ctr"/>
            <a:r>
              <a:rPr lang="en-IN" dirty="0"/>
              <a:t>Recap</a:t>
            </a:r>
            <a:endParaRPr lang="en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C5C6C3-0259-244A-A8CD-540A92CA42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381856" y="677675"/>
            <a:ext cx="3428287" cy="342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63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61772DD-6DBA-2A4E-A9A1-FA44334834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1820" y="0"/>
            <a:ext cx="12395640" cy="695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879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3D2A57B-CAEC-6946-A366-1482073EA92E}"/>
              </a:ext>
            </a:extLst>
          </p:cNvPr>
          <p:cNvSpPr txBox="1"/>
          <p:nvPr/>
        </p:nvSpPr>
        <p:spPr>
          <a:xfrm>
            <a:off x="1097280" y="6417508"/>
            <a:ext cx="8846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Source: Emmanuel Raj. Engineering </a:t>
            </a:r>
            <a:r>
              <a:rPr lang="en-GB" dirty="0" err="1">
                <a:solidFill>
                  <a:schemeClr val="bg2"/>
                </a:solidFill>
              </a:rPr>
              <a:t>MLOps</a:t>
            </a:r>
            <a:r>
              <a:rPr lang="en-GB" dirty="0">
                <a:solidFill>
                  <a:schemeClr val="bg2"/>
                </a:solidFill>
              </a:rPr>
              <a:t>. Chapter 2. Figure 2.1 – ML solution development process</a:t>
            </a:r>
            <a:endParaRPr lang="en-NL" dirty="0">
              <a:solidFill>
                <a:schemeClr val="bg2"/>
              </a:solidFill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989B7E6A-B94B-7341-87CE-FFE97D0569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73" t="1593" r="3929" b="3415"/>
          <a:stretch/>
        </p:blipFill>
        <p:spPr>
          <a:xfrm>
            <a:off x="926615" y="271129"/>
            <a:ext cx="10646778" cy="57810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>
            <a:spLocks noGrp="1"/>
          </p:cNvSpPr>
          <p:nvPr>
            <p:ph type="title"/>
          </p:nvPr>
        </p:nvSpPr>
        <p:spPr>
          <a:xfrm>
            <a:off x="1097279" y="-35844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lvl="0" algn="ctr">
              <a:spcBef>
                <a:spcPts val="1400"/>
              </a:spcBef>
              <a:buClr>
                <a:schemeClr val="accent2"/>
              </a:buClr>
              <a:buSzPts val="3000"/>
            </a:pPr>
            <a:r>
              <a:rPr lang="en-IN" dirty="0">
                <a:solidFill>
                  <a:schemeClr val="accent2"/>
                </a:solidFill>
              </a:rPr>
              <a:t>Batch Workflow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958EF0D-56CC-3841-A3DF-055C58A28AAC}"/>
              </a:ext>
            </a:extLst>
          </p:cNvPr>
          <p:cNvSpPr/>
          <p:nvPr/>
        </p:nvSpPr>
        <p:spPr>
          <a:xfrm>
            <a:off x="1097279" y="6439980"/>
            <a:ext cx="108839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Source: Emmanuel </a:t>
            </a:r>
            <a:r>
              <a:rPr lang="en-GB" dirty="0" err="1">
                <a:solidFill>
                  <a:schemeClr val="bg2"/>
                </a:solidFill>
              </a:rPr>
              <a:t>Ameisen</a:t>
            </a:r>
            <a:r>
              <a:rPr lang="en-GB" dirty="0">
                <a:solidFill>
                  <a:schemeClr val="bg2"/>
                </a:solidFill>
              </a:rPr>
              <a:t>. Building Machine Learning Powered Applications. Chapter 9. Figure 9-3. Example of batch workflow</a:t>
            </a:r>
            <a:endParaRPr lang="en-NL" dirty="0">
              <a:solidFill>
                <a:schemeClr val="bg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8A5C21-ED61-144B-8AE7-1A8ADB8B5DBB}"/>
              </a:ext>
            </a:extLst>
          </p:cNvPr>
          <p:cNvSpPr txBox="1"/>
          <p:nvPr/>
        </p:nvSpPr>
        <p:spPr>
          <a:xfrm>
            <a:off x="8306602" y="6622181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NL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751E3D3A-3AE4-F24B-9233-7B0FE4F85A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1" t="3002" r="1575" b="10184"/>
          <a:stretch/>
        </p:blipFill>
        <p:spPr>
          <a:xfrm>
            <a:off x="909587" y="1414913"/>
            <a:ext cx="10433785" cy="424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344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3D2A57B-CAEC-6946-A366-1482073EA92E}"/>
              </a:ext>
            </a:extLst>
          </p:cNvPr>
          <p:cNvSpPr txBox="1"/>
          <p:nvPr/>
        </p:nvSpPr>
        <p:spPr>
          <a:xfrm>
            <a:off x="353961" y="6456837"/>
            <a:ext cx="10353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Source: Emmanuel Raj. Engineering </a:t>
            </a:r>
            <a:r>
              <a:rPr lang="en-GB" dirty="0" err="1">
                <a:solidFill>
                  <a:schemeClr val="bg2"/>
                </a:solidFill>
              </a:rPr>
              <a:t>MLOps</a:t>
            </a:r>
            <a:r>
              <a:rPr lang="en-GB" dirty="0">
                <a:solidFill>
                  <a:schemeClr val="bg2"/>
                </a:solidFill>
              </a:rPr>
              <a:t>. Chapter 2. Figure 2.10 – Implementation roadmap for an </a:t>
            </a:r>
            <a:r>
              <a:rPr lang="en-GB" dirty="0" err="1">
                <a:solidFill>
                  <a:schemeClr val="bg2"/>
                </a:solidFill>
              </a:rPr>
              <a:t>MLOps</a:t>
            </a:r>
            <a:r>
              <a:rPr lang="en-GB" dirty="0">
                <a:solidFill>
                  <a:schemeClr val="bg2"/>
                </a:solidFill>
              </a:rPr>
              <a:t>-based solution</a:t>
            </a:r>
            <a:endParaRPr lang="en-NL" dirty="0">
              <a:solidFill>
                <a:schemeClr val="bg2"/>
              </a:solidFill>
            </a:endParaRPr>
          </a:p>
          <a:p>
            <a:endParaRPr lang="en-NL" dirty="0">
              <a:solidFill>
                <a:schemeClr val="bg1"/>
              </a:solidFill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A1E3A00-3A10-6744-950F-A3365A4647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7" r="811"/>
          <a:stretch/>
        </p:blipFill>
        <p:spPr>
          <a:xfrm>
            <a:off x="293888" y="332043"/>
            <a:ext cx="11604223" cy="54099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4AC36DE-B3F7-7144-A596-340118776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183" y="3907856"/>
            <a:ext cx="271114" cy="1251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041CA9-EDD5-3B4C-B3BE-8EE576C96A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4297" y="4032985"/>
            <a:ext cx="249278" cy="9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243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075C84-6AAB-E043-89E6-784D1231C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47" y="5405426"/>
            <a:ext cx="10113264" cy="822960"/>
          </a:xfrm>
        </p:spPr>
        <p:txBody>
          <a:bodyPr wrap="square" anchor="b">
            <a:normAutofit/>
          </a:bodyPr>
          <a:lstStyle/>
          <a:p>
            <a:pPr algn="ctr">
              <a:spcBef>
                <a:spcPts val="1400"/>
              </a:spcBef>
              <a:buClr>
                <a:schemeClr val="accent2"/>
              </a:buClr>
              <a:buSzPts val="3000"/>
            </a:pPr>
            <a:r>
              <a:rPr lang="en-IN" dirty="0"/>
              <a:t>Deployment setup</a:t>
            </a:r>
          </a:p>
        </p:txBody>
      </p:sp>
      <p:pic>
        <p:nvPicPr>
          <p:cNvPr id="6" name="Picture 5" descr="Illuminated server room panel">
            <a:extLst>
              <a:ext uri="{FF2B5EF4-FFF2-40B4-BE49-F238E27FC236}">
                <a16:creationId xmlns:a16="http://schemas.microsoft.com/office/drawing/2014/main" id="{175D9CD6-50E3-47E9-972C-DE1B8447F5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879" b="10726"/>
          <a:stretch/>
        </p:blipFill>
        <p:spPr>
          <a:xfrm>
            <a:off x="15" y="10"/>
            <a:ext cx="12191985" cy="49150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2526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lvl="0" algn="ctr">
              <a:spcBef>
                <a:spcPts val="1400"/>
              </a:spcBef>
              <a:buClr>
                <a:schemeClr val="accent2"/>
              </a:buClr>
              <a:buSzPts val="3000"/>
            </a:pPr>
            <a:r>
              <a:rPr lang="en-IN" dirty="0">
                <a:solidFill>
                  <a:schemeClr val="accent2"/>
                </a:solidFill>
              </a:rPr>
              <a:t>Tips</a:t>
            </a:r>
          </a:p>
        </p:txBody>
      </p:sp>
      <p:sp>
        <p:nvSpPr>
          <p:cNvPr id="127" name="Google Shape;127;p5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Set up some costs alerts -&gt; email </a:t>
            </a:r>
          </a:p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endParaRPr lang="en-GB" dirty="0">
              <a:solidFill>
                <a:schemeClr val="tx1"/>
              </a:solidFill>
            </a:endParaRPr>
          </a:p>
          <a:p>
            <a:pPr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Never hardcode secrets in your code</a:t>
            </a:r>
          </a:p>
          <a:p>
            <a:pPr lvl="1"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For local dev – use .env (add it to </a:t>
            </a:r>
            <a:r>
              <a:rPr lang="en-GB" dirty="0" err="1">
                <a:solidFill>
                  <a:schemeClr val="tx1"/>
                </a:solidFill>
              </a:rPr>
              <a:t>gitignore</a:t>
            </a:r>
            <a:r>
              <a:rPr lang="en-GB" dirty="0">
                <a:solidFill>
                  <a:schemeClr val="tx1"/>
                </a:solidFill>
              </a:rPr>
              <a:t>)</a:t>
            </a:r>
          </a:p>
          <a:p>
            <a:pPr lvl="1" fontAlgn="base">
              <a:buClr>
                <a:schemeClr val="accent2"/>
              </a:buClr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chemeClr val="tx1"/>
                </a:solidFill>
              </a:rPr>
              <a:t>For cloud dev such as Azure use Azure Key Vault</a:t>
            </a:r>
          </a:p>
        </p:txBody>
      </p:sp>
    </p:spTree>
    <p:extLst>
      <p:ext uri="{BB962C8B-B14F-4D97-AF65-F5344CB8AC3E}">
        <p14:creationId xmlns:p14="http://schemas.microsoft.com/office/powerpoint/2010/main" val="314995401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2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323232"/>
      </a:accent1>
      <a:accent2>
        <a:srgbClr val="FA003D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2429</TotalTime>
  <Words>305</Words>
  <Application>Microsoft Macintosh PowerPoint</Application>
  <PresentationFormat>Widescreen</PresentationFormat>
  <Paragraphs>44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Courier New</vt:lpstr>
      <vt:lpstr>Retrospect</vt:lpstr>
      <vt:lpstr>Alyona Galyeva</vt:lpstr>
      <vt:lpstr>Agenda</vt:lpstr>
      <vt:lpstr>Recap</vt:lpstr>
      <vt:lpstr>PowerPoint Presentation</vt:lpstr>
      <vt:lpstr>PowerPoint Presentation</vt:lpstr>
      <vt:lpstr>Batch Workflow</vt:lpstr>
      <vt:lpstr>PowerPoint Presentation</vt:lpstr>
      <vt:lpstr>Deployment setup</vt:lpstr>
      <vt:lpstr>Tips</vt:lpstr>
      <vt:lpstr>Steps</vt:lpstr>
      <vt:lpstr>Batch inference on Azure</vt:lpstr>
      <vt:lpstr>Steps </vt:lpstr>
      <vt:lpstr>Exercises &amp; Home assignment</vt:lpstr>
      <vt:lpstr>Exercises &amp; Home assignment – Lesson 2</vt:lpstr>
      <vt:lpstr>print(f“{user_name} thanks for watching”)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&lt;YOUR_TOPIC_HERE&gt; </dc:title>
  <dc:creator>Bhoomika Agarwal</dc:creator>
  <cp:lastModifiedBy>Alyona Galyeva</cp:lastModifiedBy>
  <cp:revision>52</cp:revision>
  <dcterms:created xsi:type="dcterms:W3CDTF">2021-03-17T10:28:41Z</dcterms:created>
  <dcterms:modified xsi:type="dcterms:W3CDTF">2021-07-06T22:48:38Z</dcterms:modified>
</cp:coreProperties>
</file>